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7" r:id="rId4"/>
    <p:sldId id="298" r:id="rId5"/>
    <p:sldId id="305" r:id="rId6"/>
    <p:sldId id="299" r:id="rId7"/>
    <p:sldId id="291" r:id="rId8"/>
    <p:sldId id="307" r:id="rId9"/>
    <p:sldId id="308" r:id="rId10"/>
    <p:sldId id="304" r:id="rId11"/>
    <p:sldId id="30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2E8942-047B-48AA-885E-C06C00D29205}">
          <p14:sldIdLst>
            <p14:sldId id="256"/>
            <p14:sldId id="257"/>
            <p14:sldId id="287"/>
            <p14:sldId id="298"/>
            <p14:sldId id="305"/>
            <p14:sldId id="299"/>
            <p14:sldId id="291"/>
            <p14:sldId id="307"/>
            <p14:sldId id="308"/>
            <p14:sldId id="304"/>
            <p14:sldId id="306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0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20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B8370-2563-4F27-A05D-E83AF2642D24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07FE-A90F-439B-A19A-7151D4C751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1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803B-E7CB-4B93-B02B-E05D820C2AD8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vartplata.pro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infocraft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&#1082;&#1074;&#1072;&#1088;&#1090;&#1087;&#1083;&#1072;&#1090;&#1072;.&#1088;&#1092;/" TargetMode="External"/><Relationship Id="rId5" Type="http://schemas.openxmlformats.org/officeDocument/2006/relationships/hyperlink" Target="http://www.gkh365.ru/" TargetMode="External"/><Relationship Id="rId4" Type="http://schemas.openxmlformats.org/officeDocument/2006/relationships/hyperlink" Target="http://www.gkhsoft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m.gosuslugi.ru/#!/mai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ileserver\Swap\Для Светы\картинки_для_Светы\infocraft--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142851"/>
            <a:ext cx="1406407" cy="118434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55576" y="1484784"/>
            <a:ext cx="786491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/>
              <a:t>	</a:t>
            </a:r>
            <a:r>
              <a:rPr lang="ru-RU" sz="3600" dirty="0">
                <a:solidFill>
                  <a:srgbClr val="00B0F0"/>
                </a:solidFill>
              </a:rPr>
              <a:t>Взаимодействие с ГИС ЖКХ при помощи решений </a:t>
            </a:r>
            <a:r>
              <a:rPr lang="ru-RU" sz="3600" dirty="0" err="1">
                <a:solidFill>
                  <a:srgbClr val="00B0F0"/>
                </a:solidFill>
              </a:rPr>
              <a:t>Инфокрафт</a:t>
            </a:r>
            <a:r>
              <a:rPr lang="ru-RU" sz="3600" dirty="0">
                <a:solidFill>
                  <a:srgbClr val="00B0F0"/>
                </a:solidFill>
              </a:rPr>
              <a:t>. </a:t>
            </a:r>
          </a:p>
          <a:p>
            <a:pPr algn="just"/>
            <a:endParaRPr lang="ru-RU" sz="3600" dirty="0">
              <a:solidFill>
                <a:srgbClr val="00B0F0"/>
              </a:solidFill>
            </a:endParaRPr>
          </a:p>
          <a:p>
            <a:pPr algn="just"/>
            <a:r>
              <a:rPr lang="ru-RU" sz="3600" dirty="0">
                <a:solidFill>
                  <a:srgbClr val="00B0F0"/>
                </a:solidFill>
              </a:rPr>
              <a:t>	Новое в работе в связи с обновлением портала на версию 11.10</a:t>
            </a:r>
            <a:br>
              <a:rPr lang="ru-RU" sz="3400" dirty="0">
                <a:solidFill>
                  <a:srgbClr val="00B0F0"/>
                </a:solidFill>
              </a:rPr>
            </a:br>
            <a:endParaRPr lang="ru-RU" sz="34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4725144"/>
            <a:ext cx="325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Ведущий: </a:t>
            </a:r>
            <a:r>
              <a:rPr lang="ru-RU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Давнис</a:t>
            </a:r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Анастасия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539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Размещение платежных документов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5392" y="714356"/>
            <a:ext cx="885576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1400" b="1" dirty="0"/>
              <a:t>	</a:t>
            </a:r>
            <a:r>
              <a:rPr lang="ru-RU" b="1" dirty="0"/>
              <a:t>Основные требования:</a:t>
            </a:r>
          </a:p>
          <a:p>
            <a:pPr marL="342900" indent="-342900" algn="just"/>
            <a:endParaRPr lang="ru-RU" b="1" dirty="0"/>
          </a:p>
          <a:p>
            <a:pPr marL="342900" indent="-342900" algn="just">
              <a:buAutoNum type="arabicPeriod"/>
            </a:pPr>
            <a:r>
              <a:rPr lang="ru-RU" dirty="0"/>
              <a:t>Версия конфигурации 22.06</a:t>
            </a:r>
          </a:p>
          <a:p>
            <a:pPr marL="342900" indent="-342900" algn="just">
              <a:buAutoNum type="arabicPeriod"/>
            </a:pPr>
            <a:r>
              <a:rPr lang="ru-RU" dirty="0"/>
              <a:t>Версия шаблона платежных документов 11.10.0.2.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/>
              <a:t>Заполнение в информационной базе ЕЛС и ИЖКУ</a:t>
            </a:r>
          </a:p>
          <a:p>
            <a:pPr algn="just"/>
            <a:endParaRPr lang="ru-RU" sz="1600" dirty="0"/>
          </a:p>
          <a:p>
            <a:pPr marL="342900" indent="-342900" algn="just"/>
            <a:endParaRPr lang="ru-RU" dirty="0"/>
          </a:p>
          <a:p>
            <a:pPr marL="342900" indent="-342900" algn="just"/>
            <a:r>
              <a:rPr lang="ru-RU" b="1" dirty="0"/>
              <a:t>Требования к информации на портале ГИС ЖКХ:</a:t>
            </a:r>
          </a:p>
          <a:p>
            <a:pPr marL="342900" indent="-342900" algn="just"/>
            <a:endParaRPr lang="ru-RU" b="1" dirty="0"/>
          </a:p>
          <a:p>
            <a:pPr marL="342900" indent="-342900" algn="just">
              <a:buAutoNum type="arabicPeriod"/>
            </a:pPr>
            <a:r>
              <a:rPr lang="ru-RU" dirty="0"/>
              <a:t>Действующий Договор</a:t>
            </a:r>
            <a:r>
              <a:rPr lang="en-US" dirty="0"/>
              <a:t>/</a:t>
            </a:r>
            <a:r>
              <a:rPr lang="ru-RU" dirty="0"/>
              <a:t>Устав</a:t>
            </a:r>
          </a:p>
          <a:p>
            <a:pPr marL="342900" indent="-342900" algn="just">
              <a:buAutoNum type="arabicPeriod"/>
            </a:pPr>
            <a:r>
              <a:rPr lang="ru-RU" dirty="0"/>
              <a:t>Заполненные платежные реквизиты</a:t>
            </a:r>
          </a:p>
          <a:p>
            <a:pPr marL="342900" indent="-342900" algn="just">
              <a:buAutoNum type="arabicPeriod"/>
            </a:pPr>
            <a:r>
              <a:rPr lang="ru-RU" dirty="0"/>
              <a:t>Корректный состав услуг</a:t>
            </a:r>
          </a:p>
          <a:p>
            <a:pPr marL="342900" indent="-342900" algn="just">
              <a:buAutoNum type="arabicPeriod"/>
            </a:pPr>
            <a:r>
              <a:rPr lang="ru-RU" dirty="0"/>
              <a:t>Формирование списка услуг у Договора</a:t>
            </a:r>
            <a:r>
              <a:rPr lang="en-US" dirty="0"/>
              <a:t>/</a:t>
            </a:r>
            <a:r>
              <a:rPr lang="ru-RU" dirty="0"/>
              <a:t>Устава</a:t>
            </a:r>
          </a:p>
          <a:p>
            <a:pPr marL="342900" indent="-342900" algn="just">
              <a:buAutoNum type="arabicPeriod"/>
            </a:pPr>
            <a:r>
              <a:rPr lang="ru-RU" dirty="0"/>
              <a:t>Размещение приборов учета</a:t>
            </a:r>
          </a:p>
          <a:p>
            <a:pPr marL="342900" indent="-342900" algn="just">
              <a:buAutoNum type="arabicPeriod"/>
            </a:pPr>
            <a:r>
              <a:rPr lang="ru-RU" dirty="0"/>
              <a:t>Заполнение раздела капитального ремонта, если организация выставляет счета по данной услуге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/>
              <a:t>Корректная дата предоставления платежных документов в Договоре</a:t>
            </a:r>
            <a:r>
              <a:rPr lang="en-US" dirty="0"/>
              <a:t>/</a:t>
            </a:r>
            <a:r>
              <a:rPr lang="ru-RU" dirty="0"/>
              <a:t>Уставе</a:t>
            </a:r>
          </a:p>
          <a:p>
            <a:pPr algn="just"/>
            <a:endParaRPr lang="ru-RU" dirty="0"/>
          </a:p>
          <a:p>
            <a:pPr marL="342900" indent="-342900" algn="just"/>
            <a:endParaRPr lang="ru-RU" dirty="0"/>
          </a:p>
          <a:p>
            <a:pPr marL="342900" indent="-342900" algn="just"/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192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539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запланированные изменения в новых версиях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5392" y="714356"/>
            <a:ext cx="88557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/>
              <a:t>	</a:t>
            </a:r>
            <a:r>
              <a:rPr lang="ru-RU" b="1" dirty="0"/>
              <a:t>Изменения в новых версиях </a:t>
            </a:r>
            <a:r>
              <a:rPr lang="ru-RU" b="1" dirty="0" err="1"/>
              <a:t>Инфокрафт</a:t>
            </a:r>
            <a:r>
              <a:rPr lang="ru-RU" b="1" dirty="0"/>
              <a:t>: Формула ЖКХ и </a:t>
            </a:r>
            <a:r>
              <a:rPr lang="ru-RU" b="1" dirty="0" err="1"/>
              <a:t>Инфокрафт</a:t>
            </a:r>
            <a:r>
              <a:rPr lang="ru-RU" b="1" dirty="0"/>
              <a:t>: Формула ЖКХ + Бухгалтерия: </a:t>
            </a:r>
          </a:p>
          <a:p>
            <a:pPr marL="342900" indent="-342900"/>
            <a:br>
              <a:rPr lang="ru-RU" dirty="0"/>
            </a:br>
            <a:r>
              <a:rPr lang="ru-RU" dirty="0"/>
              <a:t>1. Реализация выгрузки шаблонов импорта данных по договорам </a:t>
            </a:r>
            <a:r>
              <a:rPr lang="ru-RU" dirty="0" err="1"/>
              <a:t>ресурсоснабжения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2. Создание приборов учета на основе файла «Экспорт сведений по приборам учета» </a:t>
            </a:r>
            <a:br>
              <a:rPr lang="ru-RU" dirty="0"/>
            </a:br>
            <a:r>
              <a:rPr lang="ru-RU" dirty="0"/>
              <a:t>3. Выгрузка платежных документов с помощью автоматического обмена с ГИС ЖКХ </a:t>
            </a:r>
            <a:br>
              <a:rPr lang="ru-RU" dirty="0"/>
            </a:br>
            <a:r>
              <a:rPr lang="ru-RU" dirty="0"/>
              <a:t>4. Выгрузка и загрузка оплаты с помощью автоматического обмена ГИС ЖКХ </a:t>
            </a:r>
            <a:br>
              <a:rPr lang="ru-RU" dirty="0"/>
            </a:br>
            <a:r>
              <a:rPr lang="ru-RU" dirty="0"/>
              <a:t>5. Архивирование отключенных приборов учета с помощью автоматического обмена с ГИС ЖКХ </a:t>
            </a:r>
            <a:br>
              <a:rPr lang="ru-RU" dirty="0"/>
            </a:br>
            <a:r>
              <a:rPr lang="ru-RU" dirty="0"/>
              <a:t>6. Реализация шаблона отзыва платежных документов </a:t>
            </a:r>
            <a:br>
              <a:rPr lang="ru-RU" dirty="0"/>
            </a:br>
            <a:r>
              <a:rPr lang="ru-RU" dirty="0"/>
              <a:t>7. Реализация выгрузки с помощью шаблона платежных документов информации по долговым платежным документам </a:t>
            </a:r>
            <a:br>
              <a:rPr lang="ru-RU" dirty="0"/>
            </a:br>
            <a:r>
              <a:rPr lang="ru-RU" dirty="0"/>
              <a:t>8. Выгрузка лицевых счетов с привязкой к основанию открытия на основе договора </a:t>
            </a:r>
            <a:r>
              <a:rPr lang="ru-RU" dirty="0" err="1"/>
              <a:t>ресурсоснабжения</a:t>
            </a:r>
            <a:endParaRPr lang="ru-RU" dirty="0"/>
          </a:p>
          <a:p>
            <a:pPr marL="342900" indent="-342900"/>
            <a:endParaRPr lang="ru-RU" dirty="0"/>
          </a:p>
          <a:p>
            <a:pPr marL="342900" indent="-342900" algn="just"/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1966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4282" y="214290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Контакты</a:t>
            </a: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357158" y="4071942"/>
            <a:ext cx="557216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latin typeface="Arial" charset="0"/>
                <a:cs typeface="Arial" charset="0"/>
              </a:rPr>
              <a:t>Официальный сайт компании «Инфокрафт»: </a:t>
            </a:r>
            <a:r>
              <a:rPr lang="ru-RU" sz="1400" dirty="0" err="1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www.infocraft.ru</a:t>
            </a:r>
            <a:endParaRPr lang="ru-RU" sz="1400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>
                <a:latin typeface="Arial" charset="0"/>
                <a:cs typeface="Arial" charset="0"/>
              </a:rPr>
              <a:t>Обсуждение проблематики ЖКХ: </a:t>
            </a:r>
            <a:r>
              <a:rPr lang="en-US" sz="1400" dirty="0">
                <a:latin typeface="Arial" charset="0"/>
                <a:cs typeface="Arial" charset="0"/>
                <a:hlinkClick r:id="rId3"/>
              </a:rPr>
              <a:t>www.kvartplata.pro</a:t>
            </a:r>
            <a:endParaRPr lang="ru-RU" sz="1400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>
                <a:latin typeface="Arial" charset="0"/>
                <a:cs typeface="Arial" charset="0"/>
              </a:rPr>
              <a:t>Сайт по решениям для ЖКХ: </a:t>
            </a:r>
            <a:r>
              <a:rPr lang="ru-RU" sz="1400" dirty="0" err="1">
                <a:latin typeface="Arial" charset="0"/>
                <a:cs typeface="Arial" charset="0"/>
                <a:hlinkClick r:id="rId4"/>
              </a:rPr>
              <a:t>www.gkhsoft.ru</a:t>
            </a:r>
            <a:endParaRPr lang="ru-RU" sz="1400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 err="1">
                <a:latin typeface="Arial" charset="0"/>
                <a:cs typeface="Arial" charset="0"/>
              </a:rPr>
              <a:t>Онлайн</a:t>
            </a:r>
            <a:r>
              <a:rPr lang="ru-RU" sz="1400" dirty="0">
                <a:latin typeface="Arial" charset="0"/>
                <a:cs typeface="Arial" charset="0"/>
              </a:rPr>
              <a:t> сервис: </a:t>
            </a:r>
            <a:r>
              <a:rPr lang="en-US" sz="1400" dirty="0">
                <a:latin typeface="Arial" charset="0"/>
                <a:cs typeface="Arial" charset="0"/>
                <a:hlinkClick r:id="rId5"/>
              </a:rPr>
              <a:t>www.gkh365.ru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>
                <a:latin typeface="Arial" charset="0"/>
                <a:cs typeface="Arial" charset="0"/>
              </a:rPr>
              <a:t>Бесплатная программа: </a:t>
            </a:r>
            <a:r>
              <a:rPr lang="en-US" sz="1400" dirty="0">
                <a:latin typeface="Arial" charset="0"/>
                <a:cs typeface="Arial" charset="0"/>
                <a:hlinkClick r:id="rId6"/>
              </a:rPr>
              <a:t>www.</a:t>
            </a:r>
            <a:r>
              <a:rPr lang="ru-RU" sz="1400" dirty="0" err="1">
                <a:latin typeface="Arial" charset="0"/>
                <a:cs typeface="Arial" charset="0"/>
                <a:hlinkClick r:id="rId6"/>
              </a:rPr>
              <a:t>квартплата.рф</a:t>
            </a:r>
            <a:endParaRPr lang="ru-RU" sz="1400" dirty="0">
              <a:latin typeface="Arial" charset="0"/>
              <a:cs typeface="Arial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357158" y="928670"/>
            <a:ext cx="3451225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charset="0"/>
                <a:cs typeface="Arial" charset="0"/>
              </a:rPr>
              <a:t>Отдел продаж</a:t>
            </a:r>
            <a:endParaRPr lang="ru-RU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499) 703-20-71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Москва 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812) 309-53-11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Санкт-Петербург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charset="0"/>
                <a:cs typeface="Arial" charset="0"/>
              </a:rPr>
              <a:t>(8142) 59-29-52 - Петрозаводск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charset="0"/>
                <a:cs typeface="Arial" charset="0"/>
              </a:rPr>
              <a:t>8-800-200-1-365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другие города России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ru-RU" sz="1400" dirty="0">
              <a:latin typeface="Arial" charset="0"/>
              <a:cs typeface="Arial" charset="0"/>
            </a:endParaRP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4788024" y="836712"/>
            <a:ext cx="3709987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>
                <a:latin typeface="Arial" charset="0"/>
                <a:cs typeface="Arial" charset="0"/>
              </a:rPr>
              <a:t>Служба технической поддержки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499) 703-20-02 </a:t>
            </a:r>
            <a:r>
              <a:rPr lang="en-US" sz="1400" dirty="0">
                <a:latin typeface="Arial" charset="0"/>
                <a:cs typeface="Arial" charset="0"/>
              </a:rPr>
              <a:t>- </a:t>
            </a:r>
            <a:r>
              <a:rPr lang="ru-RU" sz="1400" dirty="0">
                <a:latin typeface="Arial" charset="0"/>
                <a:cs typeface="Arial" charset="0"/>
              </a:rPr>
              <a:t>Москва 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812) 309-51-30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Санкт-Петербург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charset="0"/>
                <a:cs typeface="Arial" charset="0"/>
              </a:rPr>
              <a:t>8-800-200-5-365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другие города России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err="1">
                <a:latin typeface="Arial" charset="0"/>
                <a:cs typeface="Arial" charset="0"/>
              </a:rPr>
              <a:t>E-mail</a:t>
            </a:r>
            <a:r>
              <a:rPr lang="ru-RU" sz="1400" dirty="0">
                <a:latin typeface="Arial" charset="0"/>
                <a:cs typeface="Arial" charset="0"/>
              </a:rPr>
              <a:t>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  <a:cs typeface="Arial" charset="0"/>
              </a:rPr>
              <a:t>hline</a:t>
            </a:r>
            <a:r>
              <a:rPr lang="ru-RU" sz="1400" dirty="0">
                <a:solidFill>
                  <a:srgbClr val="000099"/>
                </a:solidFill>
                <a:latin typeface="Arial" charset="0"/>
                <a:cs typeface="Arial" charset="0"/>
              </a:rPr>
              <a:t>@</a:t>
            </a:r>
            <a:r>
              <a:rPr lang="ru-RU" sz="1400" dirty="0" err="1">
                <a:solidFill>
                  <a:srgbClr val="000099"/>
                </a:solidFill>
                <a:latin typeface="Arial" charset="0"/>
                <a:cs typeface="Arial" charset="0"/>
              </a:rPr>
              <a:t>infocraft.ru</a:t>
            </a:r>
            <a:r>
              <a:rPr lang="ru-RU" sz="1400" dirty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8" name="Рисунок 7" descr="Логотип Инфокраф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2" y="3714752"/>
            <a:ext cx="1895475" cy="16287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4274" y="214290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План </a:t>
            </a:r>
            <a:r>
              <a:rPr lang="ru-RU" sz="2000" b="1" dirty="0" err="1">
                <a:solidFill>
                  <a:srgbClr val="00B0F0"/>
                </a:solidFill>
                <a:latin typeface="Arial" charset="0"/>
                <a:cs typeface="Arial" charset="0"/>
              </a:rPr>
              <a:t>вебинара</a:t>
            </a:r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1000108"/>
            <a:ext cx="81055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Изменения в шаблонах импорта\экспорта данных 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Сроки размещения информации, штрафы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Изменения в Приказе Минстроя №74/114 от 26.02.2016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Размещение платежных документов на портале ГИС ЖКХ с помощью программных продуктов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Инфокрафт</a:t>
            </a:r>
            <a:r>
              <a:rPr lang="ru-RU" dirty="0">
                <a:latin typeface="Arial" pitchFamily="34" charset="0"/>
                <a:cs typeface="Arial" pitchFamily="34" charset="0"/>
              </a:rPr>
              <a:t>: Формула ЖКХ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Запланированные изменения в новых версиях</a:t>
            </a:r>
          </a:p>
          <a:p>
            <a:pPr marL="342900" indent="-342900"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Вопросы можно задавать по ходу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вебинара</a:t>
            </a:r>
            <a:r>
              <a:rPr lang="ru-RU" dirty="0">
                <a:latin typeface="Arial" pitchFamily="34" charset="0"/>
                <a:cs typeface="Arial" pitchFamily="34" charset="0"/>
              </a:rPr>
              <a:t>, в разделе «Вопросы»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Запись будет отправлена всем участникам  на </a:t>
            </a:r>
            <a:r>
              <a:rPr lang="en-US" dirty="0">
                <a:latin typeface="Arial" pitchFamily="34" charset="0"/>
                <a:cs typeface="Arial" pitchFamily="34" charset="0"/>
              </a:rPr>
              <a:t>e-mail</a:t>
            </a:r>
            <a:r>
              <a:rPr lang="ru-RU" dirty="0">
                <a:latin typeface="Arial" pitchFamily="34" charset="0"/>
                <a:cs typeface="Arial" pitchFamily="34" charset="0"/>
              </a:rPr>
              <a:t>, указанный при регистрации</a:t>
            </a:r>
          </a:p>
          <a:p>
            <a:pPr marL="342900" indent="-342900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4274" y="214290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1000108"/>
            <a:ext cx="87868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Официальный сайт портала: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https://dom.gosuslugi.ru/#!/main</a:t>
            </a:r>
            <a:r>
              <a:rPr lang="ru-RU" b="1" i="1" dirty="0"/>
              <a:t>	</a:t>
            </a:r>
          </a:p>
          <a:p>
            <a:pPr algn="just"/>
            <a:r>
              <a:rPr lang="ru-RU" b="1" i="1" dirty="0"/>
              <a:t>	ГИС ЖКХ </a:t>
            </a:r>
            <a:r>
              <a:rPr lang="ru-RU" dirty="0"/>
              <a:t>- это единая федеральная централизованная информационная система, функционирующая на основе программных, технических средств и информационных технологий. Они обеспечивают сбор, обработку, хранение, предоставление, размещение и использование информации о жилищном фонде, стоимости и перечне услуг по управлению общим имуществом в многоквартирных домах, работ по содержанию и ремонту общего имущества в многоквартирных домах. Аккумулируется также информация о предоставлении коммунальных услуг и поставке ресурсов, необходимых для предоставления коммунальных услуг, размере платы за жилое помещение и коммунальные услуги, задолженности по указанной плате, объектах коммунальной и инженерной инфраструктур, а также иной информации, связанной с жилищно-коммунальным хозяйством.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Минкомсвязи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 Минстроя России №504/934/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от 30.12.2014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Текущая версия системы: </a:t>
            </a:r>
            <a:r>
              <a:rPr lang="en-US" b="1" dirty="0"/>
              <a:t>11.</a:t>
            </a:r>
            <a:r>
              <a:rPr lang="ru-RU" b="1" dirty="0"/>
              <a:t>10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Обновления и версия шаблонов: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11.10.0.7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Инструкции по работе с порталом: «Регламенты и инструкции» по адресу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https://dom.gosuslugi.ru/#!/regulations?userCtgrCode=1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224033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шаблоны импорта сведений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Импорт сведений о МКД новое в версии 11.10.0.3:</a:t>
            </a:r>
          </a:p>
          <a:p>
            <a:r>
              <a:rPr lang="ru-RU" sz="1600" dirty="0"/>
              <a:t>На листы «Нежилые помещения», «Жилые помещения», «Подъезды» и «Комнаты» добавлен столбец «Информация подтверждена поставщиком».</a:t>
            </a:r>
          </a:p>
          <a:p>
            <a:r>
              <a:rPr lang="ru-RU" sz="1600" b="1" dirty="0"/>
              <a:t>Импорт сведений о ЖД новое в версии 11.10.0.3:</a:t>
            </a:r>
          </a:p>
          <a:p>
            <a:r>
              <a:rPr lang="ru-RU" sz="1600" dirty="0"/>
              <a:t>На листы «Блоки» и «Комнаты» добавлен столбец «Информация подтверждена поставщиком»,</a:t>
            </a:r>
          </a:p>
          <a:p>
            <a:r>
              <a:rPr lang="ru-RU" sz="1600" dirty="0"/>
              <a:t>на листе «Блоки» добавлен столбец «Категория помещения».</a:t>
            </a:r>
          </a:p>
          <a:p>
            <a:r>
              <a:rPr lang="ru-RU" sz="1600" b="1" dirty="0"/>
              <a:t>Импорт сведений ЛС – нет изменений</a:t>
            </a:r>
          </a:p>
          <a:p>
            <a:r>
              <a:rPr lang="ru-RU" sz="1600" b="1" dirty="0"/>
              <a:t>Импорт сведений ПУ новое в версии 11.10.0.3:</a:t>
            </a:r>
          </a:p>
          <a:p>
            <a:r>
              <a:rPr lang="ru-RU" sz="1600" dirty="0"/>
              <a:t>Поля «Дата последней поверки» и «</a:t>
            </a:r>
            <a:r>
              <a:rPr lang="ru-RU" sz="1600" dirty="0" err="1"/>
              <a:t>Межповерочный</a:t>
            </a:r>
            <a:r>
              <a:rPr lang="ru-RU" sz="1600" dirty="0"/>
              <a:t> интервал» сделаны необязательными.</a:t>
            </a:r>
          </a:p>
          <a:p>
            <a:endParaRPr lang="ru-RU" sz="1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2269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224033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шаблоны импорта</a:t>
            </a:r>
            <a:r>
              <a:rPr lang="en-US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/</a:t>
            </a:r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экспорта сведений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71568"/>
              </p:ext>
            </p:extLst>
          </p:nvPr>
        </p:nvGraphicFramePr>
        <p:xfrm>
          <a:off x="251520" y="836712"/>
          <a:ext cx="8712968" cy="4464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Текущая версия конфигураций: </a:t>
                      </a:r>
                      <a:r>
                        <a:rPr lang="ru-RU" sz="900" u="none" strike="noStrike" dirty="0" err="1">
                          <a:effectLst/>
                        </a:rPr>
                        <a:t>Инфокрафт:Формула</a:t>
                      </a:r>
                      <a:r>
                        <a:rPr lang="ru-RU" sz="900" u="none" strike="noStrike" dirty="0">
                          <a:effectLst/>
                        </a:rPr>
                        <a:t> ЖКХ,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Инфоркрафт:Формула ЖКХ + Бухгалтерия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1.0.22.06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Текущая версия промышленного стенда ГИС ЖКХ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11.10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Планируемая дата обновления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13.04.2018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Планируемая версия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343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3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Наименование шаблон импорта/экспорта данных ГИС ЖКХ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Версия шаблона ГИС ЖКХ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Версия шаблона ГИС ЖКХ/Формула ЖКХ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Статус версии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импорта сведений о МКД-УО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текущая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импорт сведений о МКД-РСО-РОКР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11.6.0.3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11.6.0.3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текущая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импорта сведений о ЖД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текущая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импорта ЛС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11.7.0.1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импорта сведений о ПУ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11.1.0.4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импорта платежных документов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11.10.0.2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11.10.0.2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текущая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загрузки информации о внесении платы исполнителем услуг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11.10.0.1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11.5.0.3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для импорта показаний ИПУ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11.2.0.9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11.0.0.1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для импорта показаний ОДПУ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11.2.0.9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11.0.0.1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экспорта ЕЛС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11.6.0.3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11.6.0.3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экспорта объектов жилищного фонда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11.8.0.1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11.8.0.1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экспорта сведений приборов учета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11.0.0.1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11.0.0.1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3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шаблон файла экспорта показаний приборов учета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9.0.0.2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9.0.0.2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совместим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365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849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4274" y="199757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Штрафы ГИС ЖКХ 2018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Раскрытие информации – лицензионное требование: Реформа ЖКХ и ГИС ЖКХ </a:t>
            </a:r>
          </a:p>
          <a:p>
            <a:pPr marL="342900" indent="-342900">
              <a:buAutoNum type="arabicPeriod"/>
            </a:pPr>
            <a:r>
              <a:rPr lang="ru-RU" dirty="0"/>
              <a:t> С 1января 2018 года - административная ответственность </a:t>
            </a:r>
            <a:br>
              <a:rPr lang="ru-RU" dirty="0"/>
            </a:br>
            <a:r>
              <a:rPr lang="ru-RU" dirty="0"/>
              <a:t>За что? </a:t>
            </a:r>
            <a:br>
              <a:rPr lang="ru-RU" dirty="0"/>
            </a:br>
            <a:r>
              <a:rPr lang="ru-RU" dirty="0"/>
              <a:t>2.1 не размещение информации </a:t>
            </a:r>
            <a:br>
              <a:rPr lang="ru-RU" dirty="0"/>
            </a:br>
            <a:r>
              <a:rPr lang="ru-RU" dirty="0"/>
              <a:t>2.2 нарушение установленных сроков раскрытия информации </a:t>
            </a:r>
            <a:br>
              <a:rPr lang="ru-RU" dirty="0"/>
            </a:br>
            <a:r>
              <a:rPr lang="ru-RU" dirty="0"/>
              <a:t>2.3 нарушение порядка и способов размещения информации </a:t>
            </a:r>
            <a:br>
              <a:rPr lang="ru-RU" dirty="0"/>
            </a:br>
            <a:r>
              <a:rPr lang="ru-RU" dirty="0"/>
              <a:t>2.4 размещение информации не в полном объеме </a:t>
            </a:r>
            <a:br>
              <a:rPr lang="ru-RU" dirty="0"/>
            </a:br>
            <a:r>
              <a:rPr lang="ru-RU" dirty="0"/>
              <a:t>2.5 размещение заведомо искаженной информации </a:t>
            </a:r>
            <a:br>
              <a:rPr lang="ru-RU" dirty="0"/>
            </a:br>
            <a:endParaRPr lang="ru-RU" dirty="0"/>
          </a:p>
          <a:p>
            <a:r>
              <a:rPr lang="ru-RU" dirty="0"/>
              <a:t>ч.1 ст. 13.19.1 </a:t>
            </a:r>
            <a:br>
              <a:rPr lang="ru-RU" dirty="0"/>
            </a:br>
            <a:r>
              <a:rPr lang="ru-RU" dirty="0"/>
              <a:t>влечет предупреждение или наложение административного штрафа на физических лиц в размере от трех тысяч до пяти тысяч рублей; на должностных лиц - от пяти тысяч до десяти тысяч рублей. </a:t>
            </a:r>
            <a:br>
              <a:rPr lang="ru-RU" dirty="0"/>
            </a:br>
            <a:r>
              <a:rPr lang="ru-RU" dirty="0"/>
              <a:t>ч.2 ст. 13.19.2 </a:t>
            </a:r>
            <a:br>
              <a:rPr lang="ru-RU" dirty="0"/>
            </a:br>
            <a:r>
              <a:rPr lang="ru-RU" dirty="0"/>
              <a:t>влечет предупреждение или наложение административного штрафа на должностных лиц в размере от пяти тысяч до десяти тысяч рублей.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839627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нормативно-правовые документы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714356"/>
            <a:ext cx="900115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1400" b="1" dirty="0"/>
              <a:t>	Приказ </a:t>
            </a:r>
            <a:r>
              <a:rPr lang="ru-RU" sz="1400" b="1" dirty="0" err="1"/>
              <a:t>Минкомсвязи</a:t>
            </a:r>
            <a:r>
              <a:rPr lang="ru-RU" sz="1400" b="1" dirty="0"/>
              <a:t> РФ и Минстроя РФ от 29.02.2016 № 74/114/</a:t>
            </a:r>
            <a:r>
              <a:rPr lang="ru-RU" sz="1400" b="1" dirty="0" err="1"/>
              <a:t>пр</a:t>
            </a:r>
            <a:endParaRPr lang="ru-RU" sz="1400" b="1" dirty="0"/>
          </a:p>
          <a:p>
            <a:pPr marL="342900" indent="-342900" algn="just"/>
            <a:r>
              <a:rPr lang="ru-RU" sz="1400" dirty="0"/>
              <a:t>"Об утверждении состава, сроков и периодичности размещения информации поставщиками информации в государственной информационной системе жилищно-коммунального хозяйства»</a:t>
            </a:r>
          </a:p>
          <a:p>
            <a:pPr marL="342900" indent="-342900" algn="just">
              <a:buAutoNum type="arabicPeriod"/>
            </a:pPr>
            <a:r>
              <a:rPr lang="ru-RU" sz="1400" b="1" dirty="0"/>
              <a:t>РСО - </a:t>
            </a:r>
            <a:r>
              <a:rPr lang="ru-RU" sz="1400" dirty="0"/>
              <a:t>Раздел 8. Информация, подлежащая размещению в системе лицами, осуществляющими поставки ресурсов, необходимых для предоставления коммунальных услуг в многоквартирные дома, жилые дома</a:t>
            </a:r>
          </a:p>
          <a:p>
            <a:pPr marL="342900" indent="-342900" algn="just">
              <a:buAutoNum type="arabicPeriod"/>
            </a:pPr>
            <a:r>
              <a:rPr lang="ru-RU" sz="1400" b="1" dirty="0"/>
              <a:t>УО, ТСЖ, ЖСК - </a:t>
            </a:r>
            <a:r>
              <a:rPr lang="ru-RU" sz="1400" dirty="0"/>
              <a:t>Раздел 10. Информация, подлежащая размещению в системе лицами, осуществляющими деятельность по управлению многоквартирными домами на основании договора управления многоквартирным домом, товариществами собственников жилья, жилищными кооперативами и иными специализированными потребительскими кооперативами, осуществляющими управление многоквартирным домом</a:t>
            </a:r>
          </a:p>
          <a:p>
            <a:pPr marL="342900" indent="-342900" algn="just">
              <a:buAutoNum type="arabicPeriod"/>
            </a:pPr>
            <a:r>
              <a:rPr lang="ru-RU" sz="1400" b="1" dirty="0"/>
              <a:t>ЖСК - </a:t>
            </a:r>
            <a:r>
              <a:rPr lang="ru-RU" sz="1400" dirty="0"/>
              <a:t>Раздел 12. Информация, подлежащая размещению в системе жилищно-строительными кооперативами, осуществляющими за счет средств членов кооперативов строительство многоквартирных домов</a:t>
            </a:r>
          </a:p>
          <a:p>
            <a:pPr marL="342900" indent="-342900" algn="just">
              <a:buAutoNum type="arabicPeriod"/>
            </a:pPr>
            <a:r>
              <a:rPr lang="ru-RU" sz="1400" b="1" dirty="0"/>
              <a:t>Администраторы ОСС </a:t>
            </a:r>
            <a:r>
              <a:rPr lang="ru-RU" sz="1400" dirty="0"/>
              <a:t>- Раздел 14. Информация, подлежащая размещению в системе лицами, являющимися администраторами общих собраний собственников помещений в многоквартирных домах</a:t>
            </a:r>
          </a:p>
          <a:p>
            <a:pPr marL="342900" indent="-342900" algn="just">
              <a:buAutoNum type="arabicPeriod"/>
            </a:pPr>
            <a:r>
              <a:rPr lang="ru-RU" sz="1400" b="1" dirty="0"/>
              <a:t>Председатель Совета МКД </a:t>
            </a:r>
            <a:r>
              <a:rPr lang="ru-RU" sz="1400" dirty="0"/>
              <a:t>- Раздел 15. Информация, подлежащая размещению в системе председателем совета многоквартирного дома</a:t>
            </a:r>
          </a:p>
          <a:p>
            <a:pPr marL="342900" indent="-342900" algn="just"/>
            <a:endParaRPr lang="ru-RU" dirty="0"/>
          </a:p>
          <a:p>
            <a:pPr marL="342900" indent="-342900" algn="just"/>
            <a:r>
              <a:rPr lang="ru-RU" dirty="0"/>
              <a:t>*5.02.2018 вступил в силу Приказ </a:t>
            </a:r>
            <a:r>
              <a:rPr lang="ru-RU" dirty="0" err="1"/>
              <a:t>Минкомсвязи</a:t>
            </a:r>
            <a:r>
              <a:rPr lang="ru-RU" dirty="0"/>
              <a:t> РФ и Минстроя РФ от 16.10.2017 № 550/1434/</a:t>
            </a:r>
            <a:r>
              <a:rPr lang="ru-RU" dirty="0" err="1"/>
              <a:t>пр</a:t>
            </a:r>
            <a:endParaRPr lang="ru-RU" dirty="0"/>
          </a:p>
          <a:p>
            <a:pPr marL="342900" indent="-342900" algn="just"/>
            <a:endParaRPr lang="ru-RU" dirty="0"/>
          </a:p>
          <a:p>
            <a:pPr algn="just"/>
            <a:endParaRPr lang="ru-RU" dirty="0"/>
          </a:p>
          <a:p>
            <a:pPr marL="342900" indent="-342900" algn="just"/>
            <a:endParaRPr lang="ru-RU" dirty="0"/>
          </a:p>
          <a:p>
            <a:pPr marL="342900" indent="-342900" algn="just"/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изменения в Приказе </a:t>
            </a:r>
            <a:r>
              <a:rPr lang="ru-RU" b="1" dirty="0">
                <a:solidFill>
                  <a:srgbClr val="00B0F0"/>
                </a:solidFill>
              </a:rPr>
              <a:t>Минстроя РФ от 29.02.2016 № 74/114/</a:t>
            </a:r>
            <a:r>
              <a:rPr lang="ru-RU" b="1" dirty="0" err="1">
                <a:solidFill>
                  <a:srgbClr val="00B0F0"/>
                </a:solidFill>
              </a:rPr>
              <a:t>пр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14356"/>
            <a:ext cx="9001156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 Обязанность размещать новую информацию возникает с 1 октября 2018 года</a:t>
            </a:r>
          </a:p>
          <a:p>
            <a:r>
              <a:rPr lang="ru-RU" sz="1400" b="1" dirty="0"/>
              <a:t>Исключено:</a:t>
            </a:r>
          </a:p>
          <a:p>
            <a:r>
              <a:rPr lang="ru-RU" sz="1400" b="1" dirty="0"/>
              <a:t>для ОМС, УК, ТСЖ, ЖСК, единоличных собственников:</a:t>
            </a:r>
          </a:p>
          <a:p>
            <a:r>
              <a:rPr lang="ru-RU" sz="1400" dirty="0"/>
              <a:t>•код ОКТМО (как правило, только при первичном размещении информации)</a:t>
            </a:r>
          </a:p>
          <a:p>
            <a:r>
              <a:rPr lang="ru-RU" sz="1400" dirty="0"/>
              <a:t>•ранее присвоенный кадастровый, инвентарный или условный номер </a:t>
            </a:r>
          </a:p>
          <a:p>
            <a:r>
              <a:rPr lang="ru-RU" sz="1400" dirty="0"/>
              <a:t>для УК, ТСЖ, ЖСК, единоличных собственников, ОМС (при </a:t>
            </a:r>
            <a:r>
              <a:rPr lang="ru-RU" sz="1400" dirty="0" err="1"/>
              <a:t>непоср</a:t>
            </a:r>
            <a:r>
              <a:rPr lang="ru-RU" sz="1400" dirty="0"/>
              <a:t>. управлении, способ не выбран или не реализован) </a:t>
            </a:r>
          </a:p>
          <a:p>
            <a:r>
              <a:rPr lang="ru-RU" sz="1400" dirty="0"/>
              <a:t>-блок технических характеристик МКД (двери, в том числе материал дверей, отделочные покрытия помещений общего пользования, в </a:t>
            </a:r>
            <a:r>
              <a:rPr lang="ru-RU" sz="1400" dirty="0" err="1"/>
              <a:t>т.ч</a:t>
            </a:r>
            <a:r>
              <a:rPr lang="ru-RU" sz="1400" dirty="0"/>
              <a:t>. материал покрытий)</a:t>
            </a:r>
          </a:p>
          <a:p>
            <a:r>
              <a:rPr lang="ru-RU" sz="1400" dirty="0"/>
              <a:t>другие конструктивные элементы МКД (</a:t>
            </a:r>
            <a:r>
              <a:rPr lang="ru-RU" sz="1400" dirty="0" err="1"/>
              <a:t>наим</a:t>
            </a:r>
            <a:r>
              <a:rPr lang="ru-RU" sz="1400" dirty="0"/>
              <a:t>., год проведения капремонта), материал сети внутридомовых систем </a:t>
            </a:r>
          </a:p>
          <a:p>
            <a:r>
              <a:rPr lang="ru-RU" sz="1400" dirty="0"/>
              <a:t>отопления, водоснабжения, водоотведения, материал теплоизоляции сети и стояков).</a:t>
            </a:r>
          </a:p>
          <a:p>
            <a:r>
              <a:rPr lang="ru-RU" sz="1400" b="1" dirty="0"/>
              <a:t>для УК, ТСЖ, ЖСК, РСО:</a:t>
            </a:r>
          </a:p>
          <a:p>
            <a:r>
              <a:rPr lang="ru-RU" sz="1400" dirty="0"/>
              <a:t>•</a:t>
            </a:r>
            <a:r>
              <a:rPr lang="ru-RU" sz="1400" dirty="0" err="1"/>
              <a:t>межповерочный</a:t>
            </a:r>
            <a:r>
              <a:rPr lang="ru-RU" sz="1400" dirty="0"/>
              <a:t> интервал, плановая дата поверки прибора учета</a:t>
            </a:r>
          </a:p>
          <a:p>
            <a:r>
              <a:rPr lang="ru-RU" sz="1400" dirty="0"/>
              <a:t>•СНИЛС и паспортные данные физ. Лица - стороны </a:t>
            </a:r>
            <a:r>
              <a:rPr lang="ru-RU" sz="1400" dirty="0" err="1"/>
              <a:t>энергосервисного</a:t>
            </a:r>
            <a:r>
              <a:rPr lang="ru-RU" sz="1400" dirty="0"/>
              <a:t>  договора</a:t>
            </a:r>
          </a:p>
          <a:p>
            <a:r>
              <a:rPr lang="ru-RU" sz="1400" b="1" dirty="0"/>
              <a:t>Исключено с 1 октября 2018:</a:t>
            </a:r>
          </a:p>
          <a:p>
            <a:r>
              <a:rPr lang="ru-RU" sz="1400" b="1" dirty="0"/>
              <a:t>для УК </a:t>
            </a:r>
          </a:p>
          <a:p>
            <a:r>
              <a:rPr lang="ru-RU" sz="1400" dirty="0"/>
              <a:t>– исключена обязанность размещать все договоры подряда на выполнение работ по МКД. Исключение </a:t>
            </a:r>
          </a:p>
          <a:p>
            <a:r>
              <a:rPr lang="ru-RU" sz="1400" dirty="0"/>
              <a:t>– договоры со специализированными организациями, обслуживающими:</a:t>
            </a:r>
          </a:p>
          <a:p>
            <a:r>
              <a:rPr lang="ru-RU" sz="1400" dirty="0"/>
              <a:t>•лифты</a:t>
            </a:r>
          </a:p>
          <a:p>
            <a:r>
              <a:rPr lang="ru-RU" sz="1400" dirty="0"/>
              <a:t>•противопожарные системы</a:t>
            </a:r>
          </a:p>
          <a:p>
            <a:r>
              <a:rPr lang="ru-RU" sz="1400" dirty="0"/>
              <a:t>•внутридомовое газовое оборудование</a:t>
            </a:r>
          </a:p>
          <a:p>
            <a:r>
              <a:rPr lang="ru-RU" sz="1400" b="1" dirty="0"/>
              <a:t>для УК, ТСЖ, ЖСК:</a:t>
            </a:r>
          </a:p>
          <a:p>
            <a:r>
              <a:rPr lang="ru-RU" sz="1400" dirty="0"/>
              <a:t>•штатная численность сотрудников</a:t>
            </a:r>
          </a:p>
          <a:p>
            <a:r>
              <a:rPr lang="ru-RU" sz="1400" dirty="0"/>
              <a:t>•дата первой приватизации жилого помещения</a:t>
            </a:r>
          </a:p>
          <a:p>
            <a:endParaRPr lang="ru-RU" sz="1400" b="1" dirty="0"/>
          </a:p>
          <a:p>
            <a:endParaRPr lang="ru-RU" sz="1400" dirty="0"/>
          </a:p>
          <a:p>
            <a:pPr marL="342900" indent="-342900" algn="just"/>
            <a:endParaRPr lang="ru-RU" dirty="0"/>
          </a:p>
          <a:p>
            <a:pPr algn="just"/>
            <a:endParaRPr lang="ru-RU" dirty="0"/>
          </a:p>
          <a:p>
            <a:pPr marL="342900" indent="-342900" algn="just"/>
            <a:endParaRPr lang="ru-RU" dirty="0"/>
          </a:p>
          <a:p>
            <a:pPr marL="342900" indent="-342900" algn="just"/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220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charset="0"/>
                <a:cs typeface="Arial" charset="0"/>
              </a:rPr>
              <a:t>ГИС ЖКХ: изменения в Приказе </a:t>
            </a:r>
            <a:r>
              <a:rPr lang="ru-RU" b="1" dirty="0">
                <a:solidFill>
                  <a:srgbClr val="00B0F0"/>
                </a:solidFill>
              </a:rPr>
              <a:t>Минстроя РФ от 29.02.2016 № 74/114/</a:t>
            </a:r>
            <a:r>
              <a:rPr lang="ru-RU" b="1" dirty="0" err="1">
                <a:solidFill>
                  <a:srgbClr val="00B0F0"/>
                </a:solidFill>
              </a:rPr>
              <a:t>пр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6512" y="714356"/>
            <a:ext cx="9001156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При выявлении несоответствия используемой в начислениях информации с информацией, размещенной в системе, поставщик информации размещает в системе свою информацию, на основании которой производит расчет начислений (приказная \часть </a:t>
            </a:r>
            <a:r>
              <a:rPr lang="ru-RU" sz="1400" dirty="0" err="1"/>
              <a:t>No</a:t>
            </a:r>
            <a:r>
              <a:rPr lang="ru-RU" sz="1400" dirty="0"/>
              <a:t> 550/1434/</a:t>
            </a:r>
            <a:r>
              <a:rPr lang="ru-RU" sz="1400" dirty="0" err="1"/>
              <a:t>пр</a:t>
            </a:r>
            <a:r>
              <a:rPr lang="ru-RU" sz="1400" dirty="0"/>
              <a:t>)</a:t>
            </a:r>
          </a:p>
          <a:p>
            <a:r>
              <a:rPr lang="ru-RU" sz="1400" b="1" dirty="0"/>
              <a:t>для УК, ТСЖ, ЖСК </a:t>
            </a:r>
          </a:p>
          <a:p>
            <a:r>
              <a:rPr lang="ru-RU" sz="1400" dirty="0"/>
              <a:t>– увеличили срок, в течение которого размещаются сведения о МКД, </a:t>
            </a:r>
          </a:p>
          <a:p>
            <a:r>
              <a:rPr lang="ru-RU" sz="1400" dirty="0"/>
              <a:t>которыми начинают управлять УК, ТСЖ, ЖСК с 7 до 15 дней</a:t>
            </a:r>
          </a:p>
          <a:p>
            <a:r>
              <a:rPr lang="ru-RU" sz="1400" b="1" dirty="0"/>
              <a:t>для РСО </a:t>
            </a:r>
          </a:p>
          <a:p>
            <a:r>
              <a:rPr lang="ru-RU" sz="1400" dirty="0"/>
              <a:t>– при отсутствии номера нежилого помещения возможно размещение описания местоположения помещения</a:t>
            </a:r>
            <a:endParaRPr lang="ru-RU" sz="1400" b="1" dirty="0"/>
          </a:p>
          <a:p>
            <a:r>
              <a:rPr lang="ru-RU" sz="1400" b="1" dirty="0"/>
              <a:t>Изменения с 1 октября 2018:</a:t>
            </a:r>
          </a:p>
          <a:p>
            <a:r>
              <a:rPr lang="ru-RU" sz="1400" dirty="0"/>
              <a:t>Информация об ОДПУ</a:t>
            </a:r>
          </a:p>
          <a:p>
            <a:r>
              <a:rPr lang="ru-RU" sz="1400" dirty="0"/>
              <a:t>УК, ТСЖ, ЖСК и РСО  – если в их собственности или на ином законном основании</a:t>
            </a:r>
          </a:p>
          <a:p>
            <a:r>
              <a:rPr lang="ru-RU" sz="1400" dirty="0"/>
              <a:t>РСО – если способ управления не выбран, принятое решение о выборе способа управления не реализовано, выбран непосредственный способ управления</a:t>
            </a:r>
          </a:p>
          <a:p>
            <a:r>
              <a:rPr lang="ru-RU" sz="1400" dirty="0"/>
              <a:t>УК, ТСЖ, ЖСК –если выбран способ управления УК, ТСЖ, ЖСК (за исключением ОДПУ на праве собственности в РСО)</a:t>
            </a:r>
          </a:p>
          <a:p>
            <a:r>
              <a:rPr lang="ru-RU" sz="1400" dirty="0"/>
              <a:t>показания ОДПУ – размещают только РСО.</a:t>
            </a:r>
          </a:p>
          <a:p>
            <a:r>
              <a:rPr lang="ru-RU" sz="1400" dirty="0"/>
              <a:t>Для УК, ТСЖ, ЖСК и РСО:</a:t>
            </a:r>
          </a:p>
          <a:p>
            <a:r>
              <a:rPr lang="ru-RU" sz="1400" dirty="0"/>
              <a:t>• информация о начислениях за нежилые помещения </a:t>
            </a:r>
          </a:p>
          <a:p>
            <a:r>
              <a:rPr lang="ru-RU" sz="1400" dirty="0"/>
              <a:t>размещается по каждому помещению, а о суммах оплаты и задолженности по нежилым помещениям – в целом по договору</a:t>
            </a:r>
          </a:p>
          <a:p>
            <a:r>
              <a:rPr lang="ru-RU" sz="1400" dirty="0"/>
              <a:t>•рекомендуемые сроки приема показаний индивидуальных или общих (квартирных) приборов учета, учитываемых в расчетном периоде, с указанием даты начала и даты окончания рекомендуемого срока приема показаний таких приборов учета, но не позднее 25 – </a:t>
            </a:r>
            <a:r>
              <a:rPr lang="ru-RU" sz="1400" dirty="0" err="1"/>
              <a:t>го</a:t>
            </a:r>
            <a:r>
              <a:rPr lang="ru-RU" sz="1400" dirty="0"/>
              <a:t> числа месяца (срока окончания снятия показаний общедомового (коллективного) прибора учета)</a:t>
            </a:r>
          </a:p>
          <a:p>
            <a:r>
              <a:rPr lang="ru-RU" sz="1400" dirty="0"/>
              <a:t>• «Тип прибора учета» вместо «Марка, модель прибора учета»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b="1" dirty="0"/>
          </a:p>
          <a:p>
            <a:endParaRPr lang="ru-RU" sz="1400" dirty="0"/>
          </a:p>
          <a:p>
            <a:pPr marL="342900" indent="-342900" algn="just"/>
            <a:endParaRPr lang="ru-RU" dirty="0"/>
          </a:p>
          <a:p>
            <a:pPr algn="just"/>
            <a:endParaRPr lang="ru-RU" dirty="0"/>
          </a:p>
          <a:p>
            <a:pPr marL="342900" indent="-342900" algn="just"/>
            <a:endParaRPr lang="ru-RU" dirty="0"/>
          </a:p>
          <a:p>
            <a:pPr marL="342900" indent="-342900" algn="just"/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6653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5336</TotalTime>
  <Words>1006</Words>
  <Application>Microsoft Office PowerPoint</Application>
  <PresentationFormat>Экран (4:3)</PresentationFormat>
  <Paragraphs>218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Макаров</dc:creator>
  <cp:lastModifiedBy>Мария Резакова</cp:lastModifiedBy>
  <cp:revision>373</cp:revision>
  <dcterms:created xsi:type="dcterms:W3CDTF">2013-03-14T11:18:51Z</dcterms:created>
  <dcterms:modified xsi:type="dcterms:W3CDTF">2018-03-23T05:34:14Z</dcterms:modified>
</cp:coreProperties>
</file>